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79" r:id="rId3"/>
    <p:sldId id="257" r:id="rId4"/>
    <p:sldId id="258" r:id="rId5"/>
    <p:sldId id="259" r:id="rId6"/>
    <p:sldId id="260" r:id="rId7"/>
    <p:sldId id="261" r:id="rId8"/>
    <p:sldId id="28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81" r:id="rId26"/>
    <p:sldId id="278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F69CEC0-FF9B-4E1D-A3EB-5ADA5D078E3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A29AAD-18D7-4296-BB34-E3425751E0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0BC4E3-A3CD-45DF-9ACA-7524606A4E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1868FF-22A7-4EF7-B4CD-E249CB178D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E222A3-C198-429E-8A25-C34F3A369F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A963A2-DBD9-49A8-B424-41B8712A8D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76949-EA0C-4280-9736-EED78A7271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2FF1C2-1521-4C1A-A214-66C315D35F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10692F-7461-4B4E-8DC1-AD3F830E7E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82C9AA-B0B0-4780-BA1C-B1AB54754E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054294-42B0-4228-A6CB-E4EB21BDAF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9CA73343-5EBF-45A5-AAA4-441134A8CAAE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google.com/imgres?imgurl=http://www.teachingwithtlc.com/Teaching-with-TLC-Logo-2_no_words.gif&amp;imgrefurl=http://www.teachingwithtlc.com/Genderdifferences.html&amp;usg=__CeFagm5pmslcL0iYPUmDrCOIiJM=&amp;h=318&amp;w=284&amp;sz=10&amp;hl=en&amp;start=5&amp;tbnid=G3essISzQrxwyM:&amp;tbnh=118&amp;tbnw=105&amp;prev=/images%3Fq%3Dteaching%26gbv%3D2%26hl%3Den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t4.jordan.k12.ut.us/teacher_resources/different/fish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mrskazanjian.com/images/First%20Grade.gi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google.com/imgres?imgurl=http://www.westville.k12.ok.us/Images/Faculty%2520Images/algebra.jpg&amp;imgrefurl=http://www.westville.k12.ok.us/Faculty/mcspadden/mcspadden.htm&amp;usg=__C9QY58CiCiB6cFOna2PSiowKedM=&amp;h=440&amp;w=650&amp;sz=23&amp;hl=en&amp;start=2&amp;tbnid=W6xvm139pajNYM:&amp;tbnh=93&amp;tbnw=137&amp;prev=/images%3Fq%3Dalgebra%26gbv%3D2%26hl%3Den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google.com/imgres?imgurl=http://ecx.images-amazon.com/images/I/41FRWX7KE4L._SL500_AA240_.jpg&amp;imgrefurl=http://www.amazon.com/Using-Learning-Contracts-Individualizing-Structuring/dp/1555420168&amp;usg=__bdXjKPg9ewsf3nejJnVDMty5yV0=&amp;h=240&amp;w=240&amp;sz=12&amp;hl=en&amp;start=4&amp;tbnid=wZW74M1eP_6J1M:&amp;tbnh=110&amp;tbnw=110&amp;prev=/images%3Fq%3Dlearning%2Bcontracts%26gbv%3D2%26hl%3Den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google.com/imgres?imgurl=http://www.frogbearbar.com/images/img_menus.jpg&amp;imgrefurl=http://www.frogbearbar.com/pages/lunchmenu.htm&amp;usg=__veD5qiQxw7QWzKB1MndtCLyQnKo=&amp;h=421&amp;w=350&amp;sz=64&amp;hl=en&amp;start=10&amp;tbnid=ICyeK0nXPgLI0M:&amp;tbnh=125&amp;tbnw=104&amp;prev=/images%3Fq%3Dmenus%26gbv%3D2%26hl%3Den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farm3.static.flickr.com/2295/1531777503_93a60e3188.jpg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images.google.com/imgres?imgurl=http://specialedandme.files.wordpress.com/2007/08/question-marks.jpg&amp;imgrefurl=http://specialedandme.wordpress.com/2007/08/19/if-you-dont-know/&amp;usg=__j0eUHr79oArYV5s66n3O24gaE4M=&amp;h=324&amp;w=312&amp;sz=29&amp;hl=en&amp;start=3&amp;tbnid=Ux3lch3iEay7IM:&amp;tbnh=118&amp;tbnw=114&amp;prev=/images%3Fq%3Dquestions%2Bmarks%26gbv%3D2%26hl%3Den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ages.google.com/imgres?imgurl=http://www.childcareaware.org/images/category_icons/resources.gif&amp;imgrefurl=http://www.childcareaware.org/en/resources/&amp;usg=__GEh5EvkVHYvgFG0zlva9WPYgmkY=&amp;h=318&amp;w=367&amp;sz=16&amp;hl=en&amp;start=2&amp;um=1&amp;tbnid=Q_L0ULyCloGcoM:&amp;tbnh=106&amp;tbnw=122&amp;prev=/images%3Fq%3Dresources%26hl%3Den%26sa%3DN%26um%3D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google.com/imgres?imgurl=http://www.hcbe.net/schools/phs/Administration/MDastous/images/7A172461FC1E4D34AF6A0E242604433D.jpg&amp;imgrefurl=http://www.hcbe.net/schools/phs/Administration/MDastous/teacher.html&amp;usg=__YheSyvPSXZHeM0h41VAT6Oj-JyM=&amp;h=858&amp;w=1281&amp;sz=341&amp;hl=en&amp;start=1&amp;tbnid=C1Wqhkgj8g0a_M:&amp;tbnh=100&amp;tbnw=150&amp;prev=/images%3Fq%3Ddifferentiated%2Binstruction%26gbv%3D2%26hl%3Den%26sa%3D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google.com/imgres?imgurl=http://www.eurodl.org/materials/contrib/1998/eden98/images/Mote.jpg&amp;imgrefurl=http://www.eurodl.org/materials/contrib/1998/eden98/Ljosa.html&amp;usg=__OtFogB9buRjAR3nkf9_gdzVYlwo=&amp;h=300&amp;w=420&amp;sz=12&amp;hl=en&amp;start=4&amp;tbnid=qOT3jlVkiaKCrM:&amp;tbnh=89&amp;tbnw=125&amp;prev=/images%3Fq%3Dteachers%2Brole%26gbv%3D2%26hl%3Den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google.com/imgres?imgurl=http://www-scf.usc.edu/~sfelicia/teachers%2520plaque.jpg&amp;imgrefurl=http://joseph89lch.blogspot.com/2007_08_01_archive.html&amp;usg=__VTHidrYgHxtocdtKZ4xEJKZS0Xg=&amp;h=619&amp;w=800&amp;sz=95&amp;hl=en&amp;start=2&amp;tbnid=8wUJsy_fbmq6AM:&amp;tbnh=111&amp;tbnw=143&amp;prev=/images%3Fq%3Dteachers%2Brole%26gbv%3D2%26hl%3Den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google.com/imgres?imgurl=http://enrichingeinstein.com/index_files/image5061.jpg&amp;imgrefurl=http://enrichingeinstein.com/&amp;usg=__RnmADMh783ztXdNgGblRkjDye6o=&amp;h=425&amp;w=341&amp;sz=27&amp;hl=en&amp;start=10&amp;tbnid=VZadpN_TvbyrXM:&amp;tbnh=126&amp;tbnw=101&amp;prev=/images%3Fq%3Ddifferentiated%2Binstruction%26gbv%3D2%26hl%3Den%26sa%3D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/>
              <a:t>Differentiated Instruction</a:t>
            </a:r>
            <a:br>
              <a:rPr lang="en-US" sz="4000" dirty="0"/>
            </a:br>
            <a:r>
              <a:rPr lang="en-US" sz="4000" dirty="0"/>
              <a:t>and</a:t>
            </a:r>
            <a:br>
              <a:rPr lang="en-US" sz="4000" dirty="0"/>
            </a:br>
            <a:r>
              <a:rPr lang="en-US" sz="4000" dirty="0" err="1"/>
              <a:t>Tiering</a:t>
            </a:r>
            <a:r>
              <a:rPr lang="en-US" sz="4000" dirty="0"/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By: Patrick </a:t>
            </a:r>
            <a:r>
              <a:rPr lang="en-US" dirty="0" err="1"/>
              <a:t>Oruska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Principals of Differentiated Instruction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Students are pre-assessed to determine needs</a:t>
            </a:r>
          </a:p>
          <a:p>
            <a:pPr>
              <a:lnSpc>
                <a:spcPct val="90000"/>
              </a:lnSpc>
            </a:pPr>
            <a:r>
              <a:rPr lang="en-US"/>
              <a:t>Students can work alone in pairs, groups, or individuals</a:t>
            </a:r>
          </a:p>
          <a:p>
            <a:pPr>
              <a:lnSpc>
                <a:spcPct val="90000"/>
              </a:lnSpc>
            </a:pPr>
            <a:r>
              <a:rPr lang="en-US"/>
              <a:t>The teacher must plan proactively to provide several learning options</a:t>
            </a:r>
          </a:p>
          <a:p>
            <a:pPr>
              <a:lnSpc>
                <a:spcPct val="90000"/>
              </a:lnSpc>
            </a:pPr>
            <a:r>
              <a:rPr lang="en-US"/>
              <a:t>The teacher provides support as needed</a:t>
            </a:r>
          </a:p>
          <a:p>
            <a:pPr>
              <a:lnSpc>
                <a:spcPct val="90000"/>
              </a:lnSpc>
            </a:pPr>
            <a:r>
              <a:rPr lang="en-US"/>
              <a:t>The teacher must provide organization so learning is purposeful and not chaotic </a:t>
            </a:r>
          </a:p>
          <a:p>
            <a:pPr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Principles </a:t>
            </a:r>
            <a:r>
              <a:rPr lang="en-US" sz="1600"/>
              <a:t>(continued)</a:t>
            </a:r>
            <a:r>
              <a:rPr lang="en-US"/>
              <a:t>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The student takes responsibility for his/her own learning and demonstrates understanding through a student designed project  </a:t>
            </a:r>
          </a:p>
          <a:p>
            <a:r>
              <a:rPr lang="en-US" sz="2800"/>
              <a:t>The teacher must give clear instructions and shares responsibility with the student</a:t>
            </a:r>
          </a:p>
          <a:p>
            <a:r>
              <a:rPr lang="en-US" sz="2800"/>
              <a:t>Remember, there is no right one way to differentiate, as long as the basic principles are getting through and being followed</a:t>
            </a:r>
          </a:p>
        </p:txBody>
      </p:sp>
      <p:pic>
        <p:nvPicPr>
          <p:cNvPr id="10245" name="Picture 5" descr="Teaching-with-TLC-Logo-2_no_word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228600"/>
            <a:ext cx="1828800" cy="1581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en-US"/>
          </a:p>
          <a:p>
            <a:pPr algn="ctr"/>
            <a:endParaRPr lang="en-US"/>
          </a:p>
          <a:p>
            <a:pPr algn="ctr"/>
            <a:endParaRPr lang="en-US"/>
          </a:p>
          <a:p>
            <a:pPr algn="ctr">
              <a:buFontTx/>
              <a:buNone/>
            </a:pPr>
            <a:r>
              <a:rPr lang="en-US"/>
              <a:t>                         </a:t>
            </a:r>
            <a:r>
              <a:rPr lang="en-US" sz="4000"/>
              <a:t>EXAMPLES</a:t>
            </a:r>
          </a:p>
        </p:txBody>
      </p:sp>
      <p:pic>
        <p:nvPicPr>
          <p:cNvPr id="11269" name="Picture 5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743200"/>
            <a:ext cx="29718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First Grade Reading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/>
              <a:t>Create a flexible reading program</a:t>
            </a:r>
          </a:p>
          <a:p>
            <a:pPr>
              <a:lnSpc>
                <a:spcPct val="80000"/>
              </a:lnSpc>
            </a:pPr>
            <a:r>
              <a:rPr lang="en-US" sz="2000"/>
              <a:t>Post a weekly reading schedule and allow students to find their name on it</a:t>
            </a:r>
          </a:p>
          <a:p>
            <a:pPr>
              <a:lnSpc>
                <a:spcPct val="80000"/>
              </a:lnSpc>
            </a:pPr>
            <a:r>
              <a:rPr lang="en-US" sz="2000"/>
              <a:t>Allow students to move to appointed parts of the room at times designated on the chart</a:t>
            </a:r>
          </a:p>
          <a:p>
            <a:pPr>
              <a:lnSpc>
                <a:spcPct val="80000"/>
              </a:lnSpc>
            </a:pPr>
            <a:r>
              <a:rPr lang="en-US" sz="2000"/>
              <a:t>Sometimes the whole class will meet to listen to a story and talk about it or volunteer to read it </a:t>
            </a:r>
          </a:p>
          <a:p>
            <a:pPr>
              <a:lnSpc>
                <a:spcPct val="80000"/>
              </a:lnSpc>
            </a:pPr>
            <a:r>
              <a:rPr lang="en-US" sz="2000"/>
              <a:t>Sometimes a small group meets with the teacher to work on decoding, comprehension strategies, or to share ideas</a:t>
            </a:r>
          </a:p>
          <a:p>
            <a:pPr>
              <a:lnSpc>
                <a:spcPct val="80000"/>
              </a:lnSpc>
            </a:pPr>
            <a:r>
              <a:rPr lang="en-US" sz="2000"/>
              <a:t>Sometimes students will meet with their peers to read on a topic with mutual interest regardless of their reading readiness</a:t>
            </a:r>
          </a:p>
          <a:p>
            <a:pPr>
              <a:lnSpc>
                <a:spcPct val="80000"/>
              </a:lnSpc>
            </a:pPr>
            <a:r>
              <a:rPr lang="en-US" sz="2000"/>
              <a:t>Students can read books alone that fit their reading level (books will be color coded)</a:t>
            </a:r>
          </a:p>
          <a:p>
            <a:pPr>
              <a:lnSpc>
                <a:spcPct val="80000"/>
              </a:lnSpc>
            </a:pPr>
            <a:r>
              <a:rPr lang="en-US" sz="2000"/>
              <a:t>Students can meet with a reading partner to take turns reading (stronger student will help the weaker student)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 </a:t>
            </a:r>
          </a:p>
          <a:p>
            <a:pPr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endParaRPr lang="en-US" sz="2000"/>
          </a:p>
        </p:txBody>
      </p:sp>
      <p:pic>
        <p:nvPicPr>
          <p:cNvPr id="12293" name="Picture 5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381000"/>
            <a:ext cx="2286000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High School Algebra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Students can pre-test and “compact-out” of a unit at any time during the first three days of instruction</a:t>
            </a:r>
          </a:p>
          <a:p>
            <a:pPr>
              <a:lnSpc>
                <a:spcPct val="90000"/>
              </a:lnSpc>
            </a:pPr>
            <a:r>
              <a:rPr lang="en-US" sz="2400"/>
              <a:t>Students who opt out do an independent investigation of math in the real world, given guidelines by the teacher, who works with them as needed</a:t>
            </a:r>
          </a:p>
          <a:p>
            <a:pPr>
              <a:lnSpc>
                <a:spcPct val="90000"/>
              </a:lnSpc>
            </a:pPr>
            <a:r>
              <a:rPr lang="en-US" sz="2400"/>
              <a:t>Students who did not opt out receive whole group instruction, and then based on understanding divide into cooperative groups for practice, or will meet in a small group with the teacher for practice</a:t>
            </a:r>
          </a:p>
          <a:p>
            <a:pPr>
              <a:lnSpc>
                <a:spcPct val="90000"/>
              </a:lnSpc>
            </a:pPr>
            <a:r>
              <a:rPr lang="en-US" sz="2400"/>
              <a:t>When the class has finished the chapter everybody will meet for the mandatory two day review for the test</a:t>
            </a:r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endParaRPr lang="en-US" sz="2400"/>
          </a:p>
        </p:txBody>
      </p:sp>
      <p:pic>
        <p:nvPicPr>
          <p:cNvPr id="13317" name="Picture 5" descr="algebr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304800"/>
            <a:ext cx="2895600" cy="1343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Tiering Instruction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Change the nature of the task, not the work load</a:t>
            </a:r>
          </a:p>
          <a:p>
            <a:r>
              <a:rPr lang="en-US"/>
              <a:t>Remember to keep all students above water by adjusting challenge levels so all students can make sense of their learning </a:t>
            </a:r>
          </a:p>
        </p:txBody>
      </p:sp>
      <p:pic>
        <p:nvPicPr>
          <p:cNvPr id="14341" name="Picture 5" descr="spr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4572000"/>
            <a:ext cx="3762375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Tiering Formats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Learning Contracts</a:t>
            </a:r>
          </a:p>
          <a:p>
            <a:r>
              <a:rPr lang="en-US"/>
              <a:t>Learning Menus</a:t>
            </a:r>
          </a:p>
          <a:p>
            <a:r>
              <a:rPr lang="en-US"/>
              <a:t>Cubing</a:t>
            </a:r>
          </a:p>
          <a:p>
            <a:r>
              <a:rPr lang="en-US"/>
              <a:t>Summarization Pyramid</a:t>
            </a:r>
          </a:p>
          <a:p>
            <a:r>
              <a:rPr lang="en-US"/>
              <a:t>Change the Verb</a:t>
            </a:r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Learning Contracts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Students enter into an independent study with an agreed upon set of tasks supporting the goals</a:t>
            </a:r>
          </a:p>
        </p:txBody>
      </p:sp>
      <p:pic>
        <p:nvPicPr>
          <p:cNvPr id="16389" name="Picture 5" descr="41FRWX7KE4L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4038600"/>
            <a:ext cx="3048000" cy="1962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Learning Menus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Students are given choices of tasks in an unit for an assessment.  </a:t>
            </a:r>
          </a:p>
          <a:p>
            <a:pPr lvl="1"/>
            <a:r>
              <a:rPr lang="en-US"/>
              <a:t>They must do one “entree” task</a:t>
            </a:r>
          </a:p>
          <a:p>
            <a:pPr lvl="1"/>
            <a:r>
              <a:rPr lang="en-US"/>
              <a:t>Select two from “side dish” task </a:t>
            </a:r>
          </a:p>
          <a:p>
            <a:pPr lvl="1"/>
            <a:r>
              <a:rPr lang="en-US"/>
              <a:t>Can do “dessert” for extra credit or enrichment</a:t>
            </a:r>
          </a:p>
        </p:txBody>
      </p:sp>
      <p:pic>
        <p:nvPicPr>
          <p:cNvPr id="17413" name="Picture 5" descr="img_menu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5105400"/>
            <a:ext cx="1752600" cy="1190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Cubing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Students will receive a foam or poster board made cube that has a different task on each side; having a different level for each face.</a:t>
            </a:r>
          </a:p>
          <a:p>
            <a:r>
              <a:rPr lang="en-US"/>
              <a:t>Students, given a topic, will then analyze it, describe it, compare it, associate it, apply it, and argue for or against 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241300"/>
          </a:xfrm>
        </p:spPr>
        <p:txBody>
          <a:bodyPr/>
          <a:lstStyle/>
          <a:p>
            <a:endParaRPr lang="en-US" sz="400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5029200"/>
          </a:xfrm>
        </p:spPr>
        <p:txBody>
          <a:bodyPr/>
          <a:lstStyle/>
          <a:p>
            <a:r>
              <a:rPr lang="en-US"/>
              <a:t>When a teacher tries to teacher some thing new to the class at the same time, chances are:</a:t>
            </a:r>
          </a:p>
          <a:p>
            <a:pPr lvl="1"/>
            <a:r>
              <a:rPr lang="en-US"/>
              <a:t>One third already know it</a:t>
            </a:r>
          </a:p>
          <a:p>
            <a:pPr lvl="1"/>
            <a:r>
              <a:rPr lang="en-US"/>
              <a:t>One third will learn it</a:t>
            </a:r>
          </a:p>
          <a:p>
            <a:pPr lvl="1"/>
            <a:r>
              <a:rPr lang="en-US"/>
              <a:t>One third will not get it</a:t>
            </a:r>
          </a:p>
          <a:p>
            <a:r>
              <a:rPr lang="en-US"/>
              <a:t>So two thirds of the kids are wasting their time</a:t>
            </a:r>
          </a:p>
          <a:p>
            <a:pPr lvl="4">
              <a:buFont typeface="Wingdings" pitchFamily="2" charset="2"/>
              <a:buNone/>
            </a:pPr>
            <a:r>
              <a:rPr lang="en-US" sz="800"/>
              <a:t>                                                                                                                                </a:t>
            </a:r>
            <a:r>
              <a:rPr lang="en-US" sz="900"/>
              <a:t>Scott Willis, ASCD Curriculum Update 1993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Summarization Pyramid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Summarization pyramids are very versatile</a:t>
            </a:r>
          </a:p>
          <a:p>
            <a:pPr>
              <a:lnSpc>
                <a:spcPct val="90000"/>
              </a:lnSpc>
            </a:pPr>
            <a:r>
              <a:rPr lang="en-US" sz="2400"/>
              <a:t>They come in many formats, have many possible sizes, and use many different prompts </a:t>
            </a:r>
          </a:p>
          <a:p>
            <a:pPr>
              <a:lnSpc>
                <a:spcPct val="90000"/>
              </a:lnSpc>
            </a:pPr>
            <a:r>
              <a:rPr lang="en-US" sz="2400"/>
              <a:t>Create a pyramid of horizontal lines, then ask students at different readiness levels to respond to the tiered prompts as they interact with the topic</a:t>
            </a:r>
          </a:p>
          <a:p>
            <a:pPr>
              <a:lnSpc>
                <a:spcPct val="90000"/>
              </a:lnSpc>
            </a:pPr>
            <a:r>
              <a:rPr lang="en-US" sz="2400"/>
              <a:t>Some great prompts, not limited to use, are: 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synonym, analogy, question, three attributes, cause and affect, reasons, arguments, opinion, insight, tools, sample, people, future of the topic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Change the Verb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This technique simply raises or lowers the level by changing the verb in your prompt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Analyze</a:t>
            </a:r>
          </a:p>
          <a:p>
            <a:pPr>
              <a:lnSpc>
                <a:spcPct val="90000"/>
              </a:lnSpc>
            </a:pPr>
            <a:r>
              <a:rPr lang="en-US" sz="2000"/>
              <a:t>Decide between</a:t>
            </a:r>
          </a:p>
          <a:p>
            <a:pPr>
              <a:lnSpc>
                <a:spcPct val="90000"/>
              </a:lnSpc>
            </a:pPr>
            <a:r>
              <a:rPr lang="en-US" sz="2000"/>
              <a:t>Recommend</a:t>
            </a:r>
          </a:p>
          <a:p>
            <a:pPr>
              <a:lnSpc>
                <a:spcPct val="90000"/>
              </a:lnSpc>
            </a:pPr>
            <a:r>
              <a:rPr lang="en-US" sz="2000"/>
              <a:t>Predict</a:t>
            </a:r>
          </a:p>
          <a:p>
            <a:pPr>
              <a:lnSpc>
                <a:spcPct val="90000"/>
              </a:lnSpc>
            </a:pPr>
            <a:r>
              <a:rPr lang="en-US" sz="2000"/>
              <a:t>Contrast </a:t>
            </a:r>
          </a:p>
          <a:p>
            <a:pPr>
              <a:lnSpc>
                <a:spcPct val="90000"/>
              </a:lnSpc>
            </a:pPr>
            <a:r>
              <a:rPr lang="en-US" sz="2000"/>
              <a:t>Construct</a:t>
            </a:r>
          </a:p>
          <a:p>
            <a:pPr>
              <a:lnSpc>
                <a:spcPct val="90000"/>
              </a:lnSpc>
            </a:pPr>
            <a:r>
              <a:rPr lang="en-US" sz="2000"/>
              <a:t>Critique</a:t>
            </a:r>
          </a:p>
          <a:p>
            <a:pPr>
              <a:lnSpc>
                <a:spcPct val="90000"/>
              </a:lnSpc>
            </a:pPr>
            <a:r>
              <a:rPr lang="en-US" sz="2000"/>
              <a:t>Define</a:t>
            </a:r>
          </a:p>
          <a:p>
            <a:pPr>
              <a:lnSpc>
                <a:spcPct val="90000"/>
              </a:lnSpc>
            </a:pPr>
            <a:r>
              <a:rPr lang="en-US" sz="2000"/>
              <a:t>Interpret</a:t>
            </a:r>
          </a:p>
          <a:p>
            <a:pPr>
              <a:lnSpc>
                <a:spcPct val="90000"/>
              </a:lnSpc>
            </a:pPr>
            <a:r>
              <a:rPr lang="en-US" sz="2000"/>
              <a:t>Classify</a:t>
            </a:r>
          </a:p>
          <a:p>
            <a:pPr>
              <a:lnSpc>
                <a:spcPct val="90000"/>
              </a:lnSpc>
            </a:pPr>
            <a:r>
              <a:rPr lang="en-US" sz="2000"/>
              <a:t>Identify</a:t>
            </a:r>
          </a:p>
          <a:p>
            <a:pPr>
              <a:lnSpc>
                <a:spcPct val="90000"/>
              </a:lnSpc>
            </a:pPr>
            <a:r>
              <a:rPr lang="en-US" sz="2000"/>
              <a:t>Argue for </a:t>
            </a:r>
          </a:p>
          <a:p>
            <a:pPr>
              <a:lnSpc>
                <a:spcPct val="90000"/>
              </a:lnSpc>
            </a:pPr>
            <a:r>
              <a:rPr lang="en-US" sz="2000"/>
              <a:t>Argue against</a:t>
            </a:r>
          </a:p>
          <a:p>
            <a:pPr>
              <a:lnSpc>
                <a:spcPct val="90000"/>
              </a:lnSpc>
            </a:pPr>
            <a:endParaRPr lang="en-US" sz="2000"/>
          </a:p>
        </p:txBody>
      </p:sp>
      <p:pic>
        <p:nvPicPr>
          <p:cNvPr id="22534" name="Picture 6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886200"/>
            <a:ext cx="24384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Some Tips To Remember…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All student need coherent lessons that are relevant, powerful, resourceful, and meaningful</a:t>
            </a:r>
          </a:p>
          <a:p>
            <a:r>
              <a:rPr lang="en-US"/>
              <a:t>Good curriculum pushes students beyond what is comfortable and easy</a:t>
            </a:r>
          </a:p>
          <a:p>
            <a:r>
              <a:rPr lang="en-US"/>
              <a:t>Always offer encouragement to work up and go beyond their potential 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Question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Do you know why you have been looking at the ocean during this presentation?</a:t>
            </a:r>
          </a:p>
        </p:txBody>
      </p:sp>
      <p:pic>
        <p:nvPicPr>
          <p:cNvPr id="25605" name="Picture 5" descr="question-mark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981200"/>
            <a:ext cx="4876800" cy="1504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Answer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Like being on the ocean when you differentiate one must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Find exactly where students are at before taking them some where new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Organize your resources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Adjust for varying degrees of depth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Support those who cant keep their heads above water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Modify strategy as you go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Recognize that there are different ways to reach the same destination</a:t>
            </a:r>
          </a:p>
          <a:p>
            <a:pPr lvl="1">
              <a:lnSpc>
                <a:spcPct val="90000"/>
              </a:lnSpc>
            </a:pPr>
            <a:endParaRPr lang="en-US" sz="2400"/>
          </a:p>
          <a:p>
            <a:pPr lvl="1">
              <a:lnSpc>
                <a:spcPct val="90000"/>
              </a:lnSpc>
            </a:pPr>
            <a:endParaRPr lang="en-US" sz="2400"/>
          </a:p>
          <a:p>
            <a:pPr lvl="1">
              <a:lnSpc>
                <a:spcPct val="90000"/>
              </a:lnSpc>
            </a:pP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 Learned….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tiering is and examples of</a:t>
            </a:r>
          </a:p>
          <a:p>
            <a:r>
              <a:rPr lang="en-US"/>
              <a:t>What differentiating instruction is and how it is applied </a:t>
            </a:r>
          </a:p>
          <a:p>
            <a:r>
              <a:rPr lang="en-US"/>
              <a:t>Why it is important to differentiate</a:t>
            </a:r>
          </a:p>
          <a:p>
            <a:r>
              <a:rPr lang="en-US"/>
              <a:t>Many things I have learned that I will be using in my classroom when I start teaching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Resources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/>
              <a:t>Swope, Lisa.  Differentiated Instruction.  Radford City Schools.  Retrieved from www.rcps.org/RCPS/misc/Differentiated%20Instruction.ppt April 26, 2009.</a:t>
            </a:r>
          </a:p>
          <a:p>
            <a:r>
              <a:rPr lang="en-US" sz="2000"/>
              <a:t>Wormeli, Rick (2005) Summarization in any subject, ASCD, Alexandria, Virginia, p. 155-157.  retrieved from www.independence.k12.ia.us/public/summarization%20pyramid.rtf  April 26, 2009.</a:t>
            </a:r>
          </a:p>
        </p:txBody>
      </p:sp>
      <p:pic>
        <p:nvPicPr>
          <p:cNvPr id="27653" name="Picture 5" descr="resourc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572000"/>
            <a:ext cx="2743200" cy="154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Differentiate?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People have different learning styles, skills, abilities, and strengths </a:t>
            </a:r>
          </a:p>
          <a:p>
            <a:r>
              <a:rPr lang="en-US"/>
              <a:t>We need to make sense of our work</a:t>
            </a:r>
          </a:p>
          <a:p>
            <a:pPr lvl="1"/>
            <a:r>
              <a:rPr lang="en-US"/>
              <a:t>Learning occurs when the intimidation factor is missing</a:t>
            </a:r>
          </a:p>
          <a:p>
            <a:pPr lvl="1"/>
            <a:endParaRPr lang="en-US"/>
          </a:p>
        </p:txBody>
      </p:sp>
      <p:pic>
        <p:nvPicPr>
          <p:cNvPr id="3077" name="Picture 5" descr="7A172461FC1E4D34AF6A0E242604433D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4343400"/>
            <a:ext cx="2971800" cy="1943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Teacher’s Role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teacher must begin with the assumption that different learners have different needs</a:t>
            </a:r>
          </a:p>
          <a:p>
            <a:r>
              <a:rPr lang="en-US"/>
              <a:t>Plans a variety of ways to express learning thus “reaching out” to each child</a:t>
            </a:r>
          </a:p>
          <a:p>
            <a:r>
              <a:rPr lang="en-US"/>
              <a:t>Materials and resources must be organized to avoid confusion and chaos</a:t>
            </a:r>
          </a:p>
        </p:txBody>
      </p:sp>
      <p:pic>
        <p:nvPicPr>
          <p:cNvPr id="4101" name="Picture 5" descr="Mot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304800"/>
            <a:ext cx="2743200" cy="1457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More Work?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Teachers do not give more work to learners who are capable; instead the nature of the assignment is adjusted to fit the needs of that student </a:t>
            </a:r>
          </a:p>
          <a:p>
            <a:pPr lvl="1"/>
            <a:r>
              <a:rPr lang="en-US"/>
              <a:t>Levels of questioning</a:t>
            </a:r>
          </a:p>
          <a:p>
            <a:pPr lvl="1"/>
            <a:r>
              <a:rPr lang="en-US"/>
              <a:t>Levels of complexity</a:t>
            </a:r>
          </a:p>
          <a:p>
            <a:pPr lvl="1"/>
            <a:r>
              <a:rPr lang="en-US"/>
              <a:t>Steps in task</a:t>
            </a:r>
          </a:p>
        </p:txBody>
      </p:sp>
      <p:pic>
        <p:nvPicPr>
          <p:cNvPr id="5125" name="Picture 5" descr="teachers%2520plaqu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4038600"/>
            <a:ext cx="3505200" cy="2200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to Differentiate?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Begins with assessment</a:t>
            </a:r>
          </a:p>
          <a:p>
            <a:r>
              <a:rPr lang="en-US"/>
              <a:t>Students readiness level are determined by:</a:t>
            </a:r>
          </a:p>
          <a:p>
            <a:pPr lvl="1"/>
            <a:r>
              <a:rPr lang="en-US"/>
              <a:t>Pre tests</a:t>
            </a:r>
          </a:p>
          <a:p>
            <a:pPr lvl="1"/>
            <a:r>
              <a:rPr lang="en-US"/>
              <a:t>Conversations with the student</a:t>
            </a:r>
          </a:p>
          <a:p>
            <a:pPr lvl="1"/>
            <a:r>
              <a:rPr lang="en-US"/>
              <a:t>Test results</a:t>
            </a:r>
          </a:p>
          <a:p>
            <a:pPr lvl="1"/>
            <a:r>
              <a:rPr lang="en-US"/>
              <a:t>Interest surveys </a:t>
            </a:r>
          </a:p>
        </p:txBody>
      </p:sp>
      <p:pic>
        <p:nvPicPr>
          <p:cNvPr id="6149" name="Picture 5" descr="image506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352800"/>
            <a:ext cx="251460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Content Process and Product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When differentiating instruction, try to provide multiple routes to these three key terms</a:t>
            </a:r>
          </a:p>
          <a:p>
            <a:pPr lvl="1"/>
            <a:r>
              <a:rPr lang="en-US"/>
              <a:t>Content: what students actually learn</a:t>
            </a:r>
          </a:p>
          <a:p>
            <a:pPr lvl="1"/>
            <a:r>
              <a:rPr lang="en-US"/>
              <a:t>Process: how students go about making sense of ideas and information</a:t>
            </a:r>
          </a:p>
          <a:p>
            <a:pPr lvl="1"/>
            <a:r>
              <a:rPr lang="en-US"/>
              <a:t>Product: demonstration of what they learned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DI is student centered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Students are given the opportunity to take increasing responsibility for their own growth</a:t>
            </a:r>
          </a:p>
          <a:p>
            <a:r>
              <a:rPr lang="en-US"/>
              <a:t>Teaching students to share responsibility allows a teacher to work with different groups or individuals for parts of the class time</a:t>
            </a:r>
          </a:p>
          <a:p>
            <a:pPr lvl="1"/>
            <a:r>
              <a:rPr lang="en-US"/>
              <a:t>This better prepares them for life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Differentiation Blends Several Types of Instruction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Whole-class Instruction</a:t>
            </a:r>
          </a:p>
          <a:p>
            <a:r>
              <a:rPr lang="en-US"/>
              <a:t>Individual Instruction</a:t>
            </a:r>
          </a:p>
          <a:p>
            <a:r>
              <a:rPr lang="en-US"/>
              <a:t>Flexible grouping</a:t>
            </a:r>
          </a:p>
          <a:p>
            <a:r>
              <a:rPr lang="en-US"/>
              <a:t>Cooperative/collaborative learning</a:t>
            </a:r>
          </a:p>
        </p:txBody>
      </p:sp>
      <p:pic>
        <p:nvPicPr>
          <p:cNvPr id="8197" name="Picture 5" descr="con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4648200"/>
            <a:ext cx="3429000" cy="1933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751</TotalTime>
  <Words>1137</Words>
  <Application>Microsoft Office PowerPoint</Application>
  <PresentationFormat>On-screen Show (4:3)</PresentationFormat>
  <Paragraphs>139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Tahoma</vt:lpstr>
      <vt:lpstr>Wingdings</vt:lpstr>
      <vt:lpstr>Ocean</vt:lpstr>
      <vt:lpstr>Differentiated Instruction and Tiering </vt:lpstr>
      <vt:lpstr>Slide 2</vt:lpstr>
      <vt:lpstr>Why Differentiate?</vt:lpstr>
      <vt:lpstr>The Teacher’s Role</vt:lpstr>
      <vt:lpstr>Why More Work?</vt:lpstr>
      <vt:lpstr>How to Differentiate?</vt:lpstr>
      <vt:lpstr>Content Process and Product</vt:lpstr>
      <vt:lpstr>DI is student centered</vt:lpstr>
      <vt:lpstr>Differentiation Blends Several Types of Instruction </vt:lpstr>
      <vt:lpstr>Principals of Differentiated Instruction</vt:lpstr>
      <vt:lpstr>Principles (continued) </vt:lpstr>
      <vt:lpstr>Slide 12</vt:lpstr>
      <vt:lpstr>First Grade Reading</vt:lpstr>
      <vt:lpstr>High School Algebra</vt:lpstr>
      <vt:lpstr>Tiering Instruction</vt:lpstr>
      <vt:lpstr>Tiering Formats</vt:lpstr>
      <vt:lpstr>Learning Contracts</vt:lpstr>
      <vt:lpstr>Learning Menus</vt:lpstr>
      <vt:lpstr>Cubing</vt:lpstr>
      <vt:lpstr>Summarization Pyramid</vt:lpstr>
      <vt:lpstr>Change the Verb</vt:lpstr>
      <vt:lpstr>Some Tips To Remember…</vt:lpstr>
      <vt:lpstr>Question</vt:lpstr>
      <vt:lpstr>Answer </vt:lpstr>
      <vt:lpstr>What I Learned….</vt:lpstr>
      <vt:lpstr>Resources</vt:lpstr>
    </vt:vector>
  </TitlesOfParts>
  <Company>Pixies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Patrick</dc:creator>
  <cp:lastModifiedBy>Patrick</cp:lastModifiedBy>
  <cp:revision>18</cp:revision>
  <dcterms:created xsi:type="dcterms:W3CDTF">2009-04-24T17:51:23Z</dcterms:created>
  <dcterms:modified xsi:type="dcterms:W3CDTF">2010-06-23T20:47:53Z</dcterms:modified>
</cp:coreProperties>
</file>